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  <p:sldMasterId id="2147483706" r:id="rId5"/>
    <p:sldMasterId id="2147483721" r:id="rId6"/>
    <p:sldMasterId id="2147483736" r:id="rId7"/>
  </p:sldMasterIdLst>
  <p:notesMasterIdLst>
    <p:notesMasterId r:id="rId80"/>
  </p:notesMasterIdLst>
  <p:handoutMasterIdLst>
    <p:handoutMasterId r:id="rId81"/>
  </p:handoutMasterIdLst>
  <p:sldIdLst>
    <p:sldId id="256" r:id="rId8"/>
    <p:sldId id="287" r:id="rId9"/>
    <p:sldId id="353" r:id="rId10"/>
    <p:sldId id="257" r:id="rId11"/>
    <p:sldId id="267" r:id="rId12"/>
    <p:sldId id="289" r:id="rId13"/>
    <p:sldId id="291" r:id="rId14"/>
    <p:sldId id="292" r:id="rId15"/>
    <p:sldId id="329" r:id="rId16"/>
    <p:sldId id="346" r:id="rId17"/>
    <p:sldId id="347" r:id="rId18"/>
    <p:sldId id="348" r:id="rId19"/>
    <p:sldId id="293" r:id="rId20"/>
    <p:sldId id="276" r:id="rId21"/>
    <p:sldId id="277" r:id="rId22"/>
    <p:sldId id="351" r:id="rId23"/>
    <p:sldId id="352" r:id="rId24"/>
    <p:sldId id="278" r:id="rId25"/>
    <p:sldId id="280" r:id="rId26"/>
    <p:sldId id="281" r:id="rId27"/>
    <p:sldId id="290" r:id="rId28"/>
    <p:sldId id="260" r:id="rId29"/>
    <p:sldId id="265" r:id="rId30"/>
    <p:sldId id="288" r:id="rId31"/>
    <p:sldId id="261" r:id="rId32"/>
    <p:sldId id="266" r:id="rId33"/>
    <p:sldId id="262" r:id="rId34"/>
    <p:sldId id="263" r:id="rId35"/>
    <p:sldId id="264" r:id="rId36"/>
    <p:sldId id="330" r:id="rId37"/>
    <p:sldId id="349" r:id="rId38"/>
    <p:sldId id="331" r:id="rId39"/>
    <p:sldId id="332" r:id="rId40"/>
    <p:sldId id="333" r:id="rId41"/>
    <p:sldId id="334" r:id="rId42"/>
    <p:sldId id="350" r:id="rId43"/>
    <p:sldId id="337" r:id="rId44"/>
    <p:sldId id="310" r:id="rId45"/>
    <p:sldId id="336" r:id="rId46"/>
    <p:sldId id="312" r:id="rId47"/>
    <p:sldId id="318" r:id="rId48"/>
    <p:sldId id="328" r:id="rId49"/>
    <p:sldId id="314" r:id="rId50"/>
    <p:sldId id="315" r:id="rId51"/>
    <p:sldId id="259" r:id="rId52"/>
    <p:sldId id="323" r:id="rId53"/>
    <p:sldId id="324" r:id="rId54"/>
    <p:sldId id="322" r:id="rId55"/>
    <p:sldId id="354" r:id="rId56"/>
    <p:sldId id="294" r:id="rId57"/>
    <p:sldId id="286" r:id="rId58"/>
    <p:sldId id="295" r:id="rId59"/>
    <p:sldId id="296" r:id="rId60"/>
    <p:sldId id="297" r:id="rId61"/>
    <p:sldId id="327" r:id="rId62"/>
    <p:sldId id="325" r:id="rId63"/>
    <p:sldId id="340" r:id="rId64"/>
    <p:sldId id="341" r:id="rId65"/>
    <p:sldId id="339" r:id="rId66"/>
    <p:sldId id="338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2706" autoAdjust="0"/>
  </p:normalViewPr>
  <p:slideViewPr>
    <p:cSldViewPr>
      <p:cViewPr>
        <p:scale>
          <a:sx n="90" d="100"/>
          <a:sy n="90" d="100"/>
        </p:scale>
        <p:origin x="-86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presProps" Target="presProps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EC418-4D94-4BFE-9635-198D4FAAE15E}" type="slidenum">
              <a:rPr lang="en-US">
                <a:solidFill>
                  <a:prstClr val="black"/>
                </a:solidFill>
              </a:rPr>
              <a:pPr eaLnBrk="1" hangingPunct="1"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674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7B769E0F-61BB-45FD-8735-9F4DE406EC9F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776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76A5916-8040-4D2B-8166-37EC6929243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878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3E825D2-01CE-4628-A0E5-8868A6B863CB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981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0BB2F9-78F6-46C9-AF75-36502EC9048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44E12AC-553A-483B-A180-70BF70982B0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186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0BDA6C2-B5FE-4AEB-B004-FD4EC20E476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5B85DE9-482F-42CE-965D-B07BBD063E3D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B22F836-56CB-4970-A782-79F7E26EDD22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0B78A1F-BEF6-49AA-9CFB-31439CE1335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55C8253-5CF9-4538-9FEB-AE2EADE9924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F05B569-B265-430C-923C-AB1C190ECB63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B15B058-4266-4850-87D8-ED0AA3C5937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38EA4B-6B92-4397-8F6C-B84EE6F09D49}" type="slidenum">
              <a:rPr lang="en-US" smtClean="0"/>
              <a:pPr eaLnBrk="1" hangingPunct="1"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B7AE1B-9427-4015-BB05-E51DA3A4C462}" type="slidenum">
              <a:rPr lang="en-US">
                <a:solidFill>
                  <a:prstClr val="black"/>
                </a:solidFill>
              </a:rPr>
              <a:pPr eaLnBrk="1" hangingPunct="1"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2872D6-DBCD-447A-9BD2-2BB6815BE764}" type="slidenum">
              <a:rPr lang="en-US">
                <a:solidFill>
                  <a:prstClr val="black"/>
                </a:solidFill>
              </a:rPr>
              <a:pPr eaLnBrk="1" hangingPunct="1"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0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81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25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8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4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36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0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46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11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4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7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0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9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89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9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18B0E-B4EC-4FF0-A6DD-4D3190F458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92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985E3-29C3-4B7F-B05F-357B5AE552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9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310-CACA-46AA-AB86-5F6ED3DAB4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544E5-0D3B-440E-8143-6ACB425C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4798-5EE0-49E5-AD59-B2D54ABCA1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9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3D39-106A-41B3-8153-97AC43F49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8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E62B0-1354-4EC7-AF11-BBBEAA3B1D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2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99A7-0757-439A-80F4-C51AF48F46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5ACF-459C-46B8-9B4B-639914A8B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F977A-3C61-4509-A1AC-4ACF11430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1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5FCF2-F53D-4189-8127-0EF829545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3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5A0C0-C7D8-4463-BF26-48B1C89F00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0E54-780D-4856-810D-0B713CB5F4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0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CB84-7EE5-4538-8CAA-822CA5DB4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4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452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4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90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1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3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5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5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8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9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04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6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91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6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0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6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67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9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4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149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60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37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128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188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199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545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42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5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94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14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516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95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88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5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74644-D10A-4137-8421-5DFF756D36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0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91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3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jpe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GSA/index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4.png"/><Relationship Id="rId5" Type="http://schemas.openxmlformats.org/officeDocument/2006/relationships/image" Target="../media/image4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12299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0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3563"/>
            <a:ext cx="119253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1830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7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6"/>
          <p:cNvGrpSpPr>
            <a:grpSpLocks/>
          </p:cNvGrpSpPr>
          <p:nvPr/>
        </p:nvGrpSpPr>
        <p:grpSpPr bwMode="auto">
          <a:xfrm>
            <a:off x="457200" y="990600"/>
            <a:ext cx="8305800" cy="5391150"/>
            <a:chOff x="1056" y="624"/>
            <a:chExt cx="4114" cy="2868"/>
          </a:xfrm>
        </p:grpSpPr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30946" r="31560" b="23958"/>
            <a:stretch>
              <a:fillRect/>
            </a:stretch>
          </p:blipFill>
          <p:spPr bwMode="auto">
            <a:xfrm>
              <a:off x="1056" y="624"/>
              <a:ext cx="4104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" t="74762" r="31364" b="6749"/>
            <a:stretch>
              <a:fillRect/>
            </a:stretch>
          </p:blipFill>
          <p:spPr bwMode="auto">
            <a:xfrm>
              <a:off x="1063" y="2640"/>
              <a:ext cx="4107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82"/>
            <a:ext cx="9144000" cy="6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82"/>
            <a:ext cx="9144000" cy="6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0"/>
            <a:ext cx="4648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molecules participating in signal transduction pathways and reactions for a network of signaling components.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Focuses on the </a:t>
            </a:r>
            <a:r>
              <a:rPr lang="en-US" sz="2000" dirty="0" smtClean="0">
                <a:solidFill>
                  <a:srgbClr val="FF3300"/>
                </a:solidFill>
              </a:rPr>
              <a:t>signaling cascades</a:t>
            </a:r>
            <a:r>
              <a:rPr lang="en-US" sz="2000" dirty="0" smtClean="0"/>
              <a:t> of transcription factors that alter the expression of genes.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4814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Breslin</a:t>
            </a:r>
            <a:r>
              <a:rPr lang="en-US" dirty="0"/>
              <a:t> et al., BMC Bioinformatics, 2005, 6:163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76600" y="1230868"/>
            <a:ext cx="2890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Experimentally validated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smtClean="0"/>
              <a:t>Of the biological resources discussed, what does each contain?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400" smtClean="0"/>
              <a:t>Gene Ontology: _________,    ________ &amp;  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KEGG: 	______________ &amp; ________________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Transfac\Transpath:   ____________, ____________,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685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209800" y="6019800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46100" y="177800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800" smtClean="0"/>
              <a:t>Of the biological resources discussed, what does each contain primarily?</a:t>
            </a:r>
          </a:p>
          <a:p>
            <a:endParaRPr lang="en-US" sz="2800" smtClean="0"/>
          </a:p>
          <a:p>
            <a:r>
              <a:rPr lang="en-US" sz="2400" smtClean="0"/>
              <a:t>Gene Ontology: </a:t>
            </a:r>
            <a:r>
              <a:rPr lang="en-US" sz="2400" smtClean="0">
                <a:solidFill>
                  <a:srgbClr val="FF3300"/>
                </a:solidFill>
              </a:rPr>
              <a:t>Biological Process</a:t>
            </a:r>
            <a:r>
              <a:rPr lang="en-US" sz="2400" smtClean="0"/>
              <a:t>,  </a:t>
            </a:r>
            <a:r>
              <a:rPr lang="en-US" sz="2400" smtClean="0">
                <a:solidFill>
                  <a:srgbClr val="FF3300"/>
                </a:solidFill>
              </a:rPr>
              <a:t>Molecular Function</a:t>
            </a:r>
            <a:r>
              <a:rPr lang="en-US" sz="2400" smtClean="0"/>
              <a:t> &amp;  </a:t>
            </a:r>
            <a:r>
              <a:rPr lang="en-US" sz="2400" smtClean="0">
                <a:solidFill>
                  <a:srgbClr val="FF3300"/>
                </a:solidFill>
              </a:rPr>
              <a:t>Cellular Component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KEGG: </a:t>
            </a:r>
            <a:r>
              <a:rPr lang="en-US" sz="2400" smtClean="0">
                <a:solidFill>
                  <a:srgbClr val="FF3300"/>
                </a:solidFill>
              </a:rPr>
              <a:t>Molecular Interactions</a:t>
            </a:r>
            <a:r>
              <a:rPr lang="en-US" sz="2400" smtClean="0"/>
              <a:t> &amp; </a:t>
            </a:r>
            <a:r>
              <a:rPr lang="en-US" sz="2400" smtClean="0">
                <a:solidFill>
                  <a:srgbClr val="FF3300"/>
                </a:solidFill>
              </a:rPr>
              <a:t>Reaction Networks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Transfac\Transpath:   </a:t>
            </a:r>
            <a:r>
              <a:rPr lang="en-US" sz="2400" smtClean="0">
                <a:solidFill>
                  <a:srgbClr val="FF3300"/>
                </a:solidFill>
              </a:rPr>
              <a:t>TFs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Binding Sites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Regulated Genes</a:t>
            </a:r>
            <a:r>
              <a:rPr lang="en-US" sz="2400" smtClean="0"/>
              <a:t>, &amp; </a:t>
            </a:r>
            <a:r>
              <a:rPr lang="en-US" sz="2400" smtClean="0">
                <a:solidFill>
                  <a:srgbClr val="FF3300"/>
                </a:solidFill>
              </a:rPr>
              <a:t>Signaling Cascades</a:t>
            </a:r>
            <a:r>
              <a:rPr lang="en-US" sz="2400" smtClean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510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endParaRPr lang="en-US" dirty="0" smtClean="0"/>
          </a:p>
          <a:p>
            <a:pPr lvl="1"/>
            <a:r>
              <a:rPr lang="en-US" dirty="0" err="1" smtClean="0"/>
              <a:t>GAzer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</a:t>
            </a:r>
            <a:r>
              <a:rPr lang="en-US" sz="1600" dirty="0" smtClean="0"/>
              <a:t>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N </a:t>
            </a:r>
            <a:r>
              <a:rPr lang="en-US" sz="1200" b="1" dirty="0"/>
              <a:t>total # of </a:t>
            </a:r>
            <a:r>
              <a:rPr lang="en-US" sz="1200" b="1" dirty="0" smtClean="0"/>
              <a:t>marbles</a:t>
            </a:r>
            <a:endParaRPr lang="en-US" sz="1200" b="1" dirty="0"/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 smtClean="0"/>
              <a:t>Of which, m </a:t>
            </a:r>
            <a:r>
              <a:rPr lang="en-US" sz="1200" b="1" dirty="0"/>
              <a:t>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 smtClean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n </a:t>
            </a:r>
            <a:r>
              <a:rPr lang="en-US" sz="1600" dirty="0"/>
              <a:t>is the # of marbles randomly </a:t>
            </a:r>
            <a:r>
              <a:rPr lang="en-US" sz="1600" dirty="0" smtClean="0"/>
              <a:t>drawn</a:t>
            </a:r>
            <a:endParaRPr lang="en-US" sz="1600" dirty="0"/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smtClean="0"/>
              <a:t>k </a:t>
            </a:r>
            <a:r>
              <a:rPr lang="en-US" sz="1600" dirty="0"/>
              <a:t>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</a:t>
            </a:r>
            <a:r>
              <a:rPr lang="en-US" sz="1600" dirty="0" smtClean="0"/>
              <a:t>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 err="1" smtClean="0"/>
              <a:t>Hypergeometric</a:t>
            </a:r>
            <a:r>
              <a:rPr lang="en-US" sz="1600" dirty="0" smtClean="0"/>
              <a:t>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/>
              <a:t>P</a:t>
            </a:r>
            <a:r>
              <a:rPr lang="en-US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Cumulative dist.:</a:t>
            </a:r>
          </a:p>
          <a:p>
            <a:pPr eaLnBrk="1" hangingPunct="1"/>
            <a:r>
              <a:rPr lang="en-US" i="1"/>
              <a:t>P</a:t>
            </a:r>
            <a:r>
              <a:rPr lang="en-US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?? </a:t>
            </a:r>
          </a:p>
          <a:p>
            <a:pPr lvl="1"/>
            <a:r>
              <a:rPr lang="en-US" sz="1600" dirty="0" smtClean="0"/>
              <a:t>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balls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 (an analogy)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study with gene expression microarray, now </a:t>
            </a:r>
            <a:r>
              <a:rPr lang="en-US" dirty="0" err="1" smtClean="0"/>
              <a:t>RNAseq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total # of genes -- 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 (</a:t>
            </a:r>
            <a:r>
              <a:rPr lang="en-US" dirty="0" smtClean="0">
                <a:solidFill>
                  <a:srgbClr val="00B0F0"/>
                </a:solidFill>
              </a:rPr>
              <a:t>total # of genes drawn -- </a:t>
            </a:r>
            <a:r>
              <a:rPr lang="en-US" b="1" dirty="0" smtClean="0">
                <a:solidFill>
                  <a:srgbClr val="00B0F0"/>
                </a:solidFill>
              </a:rPr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which, 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genes belong to a pathway</a:t>
            </a:r>
          </a:p>
          <a:p>
            <a:r>
              <a:rPr lang="en-US" dirty="0" smtClean="0"/>
              <a:t>There are totally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 genes (out of 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) belong to this pathway</a:t>
            </a:r>
          </a:p>
          <a:p>
            <a:r>
              <a:rPr lang="en-US" dirty="0" smtClean="0"/>
              <a:t>Is this pathway (the </a:t>
            </a:r>
            <a:r>
              <a:rPr lang="en-US" smtClean="0"/>
              <a:t>biological process) </a:t>
            </a:r>
            <a:r>
              <a:rPr lang="en-US" dirty="0" smtClean="0"/>
              <a:t>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Distribution/Test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FF3300"/>
                </a:solidFill>
              </a:rPr>
              <a:t>genome (or array) size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520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7030A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</a:t>
            </a:r>
            <a:r>
              <a:rPr lang="en-US" b="1" dirty="0" smtClean="0">
                <a:solidFill>
                  <a:srgbClr val="00B0F0"/>
                </a:solidFill>
              </a:rPr>
              <a:t>40</a:t>
            </a:r>
          </a:p>
          <a:p>
            <a:pPr lvl="1"/>
            <a:r>
              <a:rPr lang="en-US" dirty="0" smtClean="0"/>
              <a:t>Of which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0472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size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4257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1143000"/>
          </a:xfrm>
        </p:spPr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525" y="1609725"/>
            <a:ext cx="7381875" cy="3228975"/>
          </a:xfrm>
        </p:spPr>
        <p:txBody>
          <a:bodyPr/>
          <a:lstStyle/>
          <a:p>
            <a:r>
              <a:rPr lang="en-US" sz="2800" dirty="0" smtClean="0"/>
              <a:t>QB for kindly organization</a:t>
            </a:r>
          </a:p>
          <a:p>
            <a:r>
              <a:rPr lang="en-US" sz="2800" dirty="0" smtClean="0"/>
              <a:t>Dr. Pierre Bushel, kindly providing slides, advice/guide, and proof-read</a:t>
            </a:r>
          </a:p>
          <a:p>
            <a:r>
              <a:rPr lang="en-US" sz="2800" dirty="0" smtClean="0"/>
              <a:t>Dr. David Fargo for advice and guide</a:t>
            </a:r>
          </a:p>
          <a:p>
            <a:r>
              <a:rPr lang="en-US" sz="2800" dirty="0" smtClean="0"/>
              <a:t>Support from the team</a:t>
            </a:r>
          </a:p>
          <a:p>
            <a:r>
              <a:rPr lang="en-US" sz="2800" dirty="0" smtClean="0"/>
              <a:t>All attendees and your attention!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28777" y="4676775"/>
            <a:ext cx="7219948" cy="1962150"/>
            <a:chOff x="1628777" y="4676775"/>
            <a:chExt cx="7219948" cy="19621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777" y="4676775"/>
              <a:ext cx="1569719" cy="19621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896" y="4681538"/>
              <a:ext cx="1565909" cy="19573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725" y="4705350"/>
              <a:ext cx="1543050" cy="1933575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4700588"/>
              <a:ext cx="2133600" cy="1906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study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16" b="17520"/>
          <a:stretch>
            <a:fillRect/>
          </a:stretch>
        </p:blipFill>
        <p:spPr bwMode="auto">
          <a:xfrm>
            <a:off x="2895600" y="1295400"/>
            <a:ext cx="41084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3581400" y="3733800"/>
            <a:ext cx="36576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AutoShape 7"/>
          <p:cNvSpPr>
            <a:spLocks/>
          </p:cNvSpPr>
          <p:nvPr/>
        </p:nvSpPr>
        <p:spPr bwMode="auto">
          <a:xfrm rot="-5400000">
            <a:off x="5715000" y="3810000"/>
            <a:ext cx="457200" cy="274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165725" y="53705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ANOVA model</a:t>
            </a:r>
          </a:p>
        </p:txBody>
      </p:sp>
      <p:sp>
        <p:nvSpPr>
          <p:cNvPr id="26630" name="AutoShape 9"/>
          <p:cNvSpPr>
            <a:spLocks noChangeArrowheads="1"/>
          </p:cNvSpPr>
          <p:nvPr/>
        </p:nvSpPr>
        <p:spPr bwMode="auto">
          <a:xfrm>
            <a:off x="584835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4057650" y="6035675"/>
            <a:ext cx="4030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000000"/>
                </a:solidFill>
              </a:rPr>
              <a:t>3730 DE probe sets </a:t>
            </a:r>
            <a:r>
              <a:rPr lang="fr-FR" dirty="0" smtClean="0">
                <a:solidFill>
                  <a:srgbClr val="000000"/>
                </a:solidFill>
              </a:rPr>
              <a:t>(q-value </a:t>
            </a:r>
            <a:r>
              <a:rPr lang="fr-FR" dirty="0" smtClean="0">
                <a:solidFill>
                  <a:srgbClr val="000000"/>
                </a:solidFill>
              </a:rPr>
              <a:t>&lt; 0.01)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solidFill>
                  <a:srgbClr val="000000"/>
                </a:solidFill>
              </a:rPr>
              <a:t>[1634 up-</a:t>
            </a:r>
            <a:r>
              <a:rPr lang="fr-FR" sz="1600" dirty="0" err="1" smtClean="0">
                <a:solidFill>
                  <a:srgbClr val="000000"/>
                </a:solidFill>
              </a:rPr>
              <a:t>regulated</a:t>
            </a:r>
            <a:r>
              <a:rPr lang="fr-FR" sz="1600" dirty="0" smtClean="0">
                <a:solidFill>
                  <a:srgbClr val="000000"/>
                </a:solidFill>
              </a:rPr>
              <a:t>, 2096 down-</a:t>
            </a:r>
            <a:r>
              <a:rPr lang="fr-FR" sz="1600" dirty="0" err="1" smtClean="0">
                <a:solidFill>
                  <a:srgbClr val="000000"/>
                </a:solidFill>
              </a:rPr>
              <a:t>regulated</a:t>
            </a:r>
            <a:r>
              <a:rPr lang="fr-FR" sz="1600" dirty="0" smtClean="0">
                <a:solidFill>
                  <a:srgbClr val="000000"/>
                </a:solidFill>
              </a:rPr>
              <a:t>]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6629400" y="1295400"/>
            <a:ext cx="21643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Peroxisome </a:t>
            </a:r>
            <a:r>
              <a:rPr lang="en-US" sz="1000" dirty="0" smtClean="0">
                <a:solidFill>
                  <a:srgbClr val="000000"/>
                </a:solidFill>
              </a:rPr>
              <a:t>proliferator-activated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receptor gamma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010400" y="1727200"/>
            <a:ext cx="10937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Rosiglitazone</a:t>
            </a:r>
          </a:p>
        </p:txBody>
      </p:sp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0" y="4648200"/>
            <a:ext cx="4007828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Mouse marrow </a:t>
            </a:r>
            <a:r>
              <a:rPr lang="en-US" sz="1400" dirty="0" err="1" smtClean="0">
                <a:solidFill>
                  <a:srgbClr val="000000"/>
                </a:solidFill>
              </a:rPr>
              <a:t>mesenchymal</a:t>
            </a:r>
            <a:r>
              <a:rPr lang="en-US" sz="1400" dirty="0" smtClean="0">
                <a:solidFill>
                  <a:srgbClr val="000000"/>
                </a:solidFill>
              </a:rPr>
              <a:t> stem cell (MSC) </a:t>
            </a:r>
            <a:endParaRPr lang="en-US" sz="1400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Stably </a:t>
            </a:r>
            <a:r>
              <a:rPr lang="en-US" sz="1400" dirty="0" smtClean="0">
                <a:solidFill>
                  <a:srgbClr val="000000"/>
                </a:solidFill>
              </a:rPr>
              <a:t>transfected with PPAR-</a:t>
            </a:r>
            <a:r>
              <a:rPr lang="en-US" sz="1400" dirty="0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Affymetrix</a:t>
            </a:r>
            <a:r>
              <a:rPr lang="en-US" sz="1400" dirty="0" smtClean="0">
                <a:solidFill>
                  <a:srgbClr val="000000"/>
                </a:solidFill>
              </a:rPr>
              <a:t> Mouse 430vs2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Data RMA normalized</a:t>
            </a:r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111637" y="5791200"/>
            <a:ext cx="272415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Shockley et al.,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J. Cell. </a:t>
            </a:r>
            <a:r>
              <a:rPr lang="en-US" dirty="0" err="1" smtClean="0">
                <a:solidFill>
                  <a:srgbClr val="000000"/>
                </a:solidFill>
              </a:rPr>
              <a:t>Biochem</a:t>
            </a:r>
            <a:r>
              <a:rPr lang="en-US" dirty="0" smtClean="0">
                <a:solidFill>
                  <a:srgbClr val="000000"/>
                </a:solidFill>
              </a:rPr>
              <a:t>, 2009,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06:232-246</a:t>
            </a:r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609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Study Design for Sample Data</a:t>
            </a:r>
          </a:p>
        </p:txBody>
      </p:sp>
    </p:spTree>
    <p:extLst>
      <p:ext uri="{BB962C8B-B14F-4D97-AF65-F5344CB8AC3E}">
        <p14:creationId xmlns:p14="http://schemas.microsoft.com/office/powerpoint/2010/main" val="2967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VID Bioinformatic Resources Cit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47481"/>
            <a:ext cx="3048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92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Available database in DAVID</a:t>
            </a:r>
          </a:p>
          <a:p>
            <a:endParaRPr lang="en-US" sz="2400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Functional categories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Ontologies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KEGG pathway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Protein domains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Protein interactions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Disease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Tissue specific expression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…etc.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Pathways Over-represented</a:t>
            </a:r>
          </a:p>
        </p:txBody>
      </p:sp>
      <p:grpSp>
        <p:nvGrpSpPr>
          <p:cNvPr id="27651" name="Group 7"/>
          <p:cNvGrpSpPr>
            <a:grpSpLocks/>
          </p:cNvGrpSpPr>
          <p:nvPr/>
        </p:nvGrpSpPr>
        <p:grpSpPr bwMode="auto">
          <a:xfrm>
            <a:off x="990600" y="2209800"/>
            <a:ext cx="7666038" cy="3921125"/>
            <a:chOff x="528" y="976"/>
            <a:chExt cx="4829" cy="2470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7" t="26974" r="44939" b="36111"/>
            <a:stretch>
              <a:fillRect/>
            </a:stretch>
          </p:blipFill>
          <p:spPr bwMode="auto">
            <a:xfrm>
              <a:off x="528" y="976"/>
              <a:ext cx="2220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1" t="26974" r="3125" b="36111"/>
            <a:stretch>
              <a:fillRect/>
            </a:stretch>
          </p:blipFill>
          <p:spPr bwMode="auto">
            <a:xfrm>
              <a:off x="2726" y="979"/>
              <a:ext cx="2631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752600" y="13716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NIAID’s DAVID Database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atabase for </a:t>
            </a:r>
            <a:r>
              <a:rPr lang="en-US" b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nnotation, </a:t>
            </a:r>
            <a:r>
              <a:rPr lang="en-US" b="1" smtClean="0">
                <a:solidFill>
                  <a:srgbClr val="000000"/>
                </a:solidFill>
              </a:rPr>
              <a:t>V</a:t>
            </a:r>
            <a:r>
              <a:rPr lang="en-US" smtClean="0">
                <a:solidFill>
                  <a:srgbClr val="000000"/>
                </a:solidFill>
              </a:rPr>
              <a:t>isualization and</a:t>
            </a:r>
            <a:r>
              <a:rPr lang="en-US" b="1" smtClean="0">
                <a:solidFill>
                  <a:srgbClr val="000000"/>
                </a:solidFill>
              </a:rPr>
              <a:t> I</a:t>
            </a:r>
            <a:r>
              <a:rPr lang="en-US" smtClean="0">
                <a:solidFill>
                  <a:srgbClr val="000000"/>
                </a:solidFill>
              </a:rPr>
              <a:t>ntegrated </a:t>
            </a: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iscovery </a:t>
            </a:r>
          </a:p>
        </p:txBody>
      </p:sp>
      <p:sp>
        <p:nvSpPr>
          <p:cNvPr id="27653" name="Rectangle 9"/>
          <p:cNvSpPr>
            <a:spLocks noChangeArrowheads="1"/>
          </p:cNvSpPr>
          <p:nvPr/>
        </p:nvSpPr>
        <p:spPr bwMode="auto">
          <a:xfrm>
            <a:off x="3657600" y="6324600"/>
            <a:ext cx="301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http://david.abcc.ncifcrf.gov/</a:t>
            </a:r>
          </a:p>
        </p:txBody>
      </p:sp>
    </p:spTree>
    <p:extLst>
      <p:ext uri="{BB962C8B-B14F-4D97-AF65-F5344CB8AC3E}">
        <p14:creationId xmlns:p14="http://schemas.microsoft.com/office/powerpoint/2010/main" val="37152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0668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05029"/>
            <a:ext cx="6629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 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8886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086600" cy="868363"/>
          </a:xfrm>
        </p:spPr>
        <p:txBody>
          <a:bodyPr/>
          <a:lstStyle/>
          <a:p>
            <a:r>
              <a:rPr lang="en-US" sz="4000" dirty="0" smtClean="0"/>
              <a:t>IPA Enrichment Analysis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676400" y="1905000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b="1" dirty="0" smtClean="0">
                <a:solidFill>
                  <a:srgbClr val="00B0F0"/>
                </a:solidFill>
              </a:rPr>
              <a:t>k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 list (</a:t>
            </a:r>
            <a:r>
              <a:rPr lang="en-US" b="1" dirty="0" smtClean="0">
                <a:solidFill>
                  <a:srgbClr val="00B05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7467600" cy="715963"/>
          </a:xfrm>
        </p:spPr>
        <p:txBody>
          <a:bodyPr/>
          <a:lstStyle/>
          <a:p>
            <a:pPr eaLnBrk="1" hangingPunct="1"/>
            <a:r>
              <a:rPr lang="en-US" sz="2800" smtClean="0"/>
              <a:t>IPA Canonical Pathway Over-representation</a:t>
            </a:r>
          </a:p>
        </p:txBody>
      </p:sp>
      <p:pic>
        <p:nvPicPr>
          <p:cNvPr id="30723" name="Picture 5" descr="IPA_cononical_Pathway_PPAR_gamm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88"/>
          <a:stretch>
            <a:fillRect/>
          </a:stretch>
        </p:blipFill>
        <p:spPr bwMode="auto">
          <a:xfrm>
            <a:off x="381000" y="1600200"/>
            <a:ext cx="826611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752600" y="5768975"/>
            <a:ext cx="7073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Ratio = # of genes in a pathway that meet cutoff criteria / total # of genes in the pathway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990600" y="5181600"/>
            <a:ext cx="7278688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Canonical pathway: Highly curated metabolic and cell signaling pathways from KEGG, scientific literature </a:t>
            </a:r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>
            <a:off x="12954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AutoShape 8"/>
          <p:cNvSpPr>
            <a:spLocks noChangeArrowheads="1"/>
          </p:cNvSpPr>
          <p:nvPr/>
        </p:nvSpPr>
        <p:spPr bwMode="auto">
          <a:xfrm>
            <a:off x="16002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8" name="AutoShape 9"/>
          <p:cNvSpPr>
            <a:spLocks noChangeArrowheads="1"/>
          </p:cNvSpPr>
          <p:nvPr/>
        </p:nvSpPr>
        <p:spPr bwMode="auto">
          <a:xfrm>
            <a:off x="2819400" y="38100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9" name="AutoShape 10"/>
          <p:cNvSpPr>
            <a:spLocks noChangeArrowheads="1"/>
          </p:cNvSpPr>
          <p:nvPr/>
        </p:nvSpPr>
        <p:spPr bwMode="auto">
          <a:xfrm>
            <a:off x="2057400" y="4267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0" name="AutoShape 11"/>
          <p:cNvSpPr>
            <a:spLocks noChangeArrowheads="1"/>
          </p:cNvSpPr>
          <p:nvPr/>
        </p:nvSpPr>
        <p:spPr bwMode="auto">
          <a:xfrm>
            <a:off x="35814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1" name="AutoShape 13"/>
          <p:cNvSpPr>
            <a:spLocks noChangeArrowheads="1"/>
          </p:cNvSpPr>
          <p:nvPr/>
        </p:nvSpPr>
        <p:spPr bwMode="auto">
          <a:xfrm>
            <a:off x="46482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4019"/>
            <a:ext cx="8229600" cy="1143000"/>
          </a:xfrm>
        </p:spPr>
        <p:txBody>
          <a:bodyPr/>
          <a:lstStyle/>
          <a:p>
            <a:r>
              <a:rPr lang="en-US" sz="3600" dirty="0" smtClean="0"/>
              <a:t>Parametric approach 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33600"/>
            <a:ext cx="7543800" cy="4648200"/>
          </a:xfrm>
        </p:spPr>
        <p:txBody>
          <a:bodyPr/>
          <a:lstStyle/>
          <a:p>
            <a:r>
              <a:rPr lang="en-US" sz="2700" dirty="0" smtClean="0"/>
              <a:t>Statistics tests are solid (hyper geometric/FET)</a:t>
            </a:r>
          </a:p>
          <a:p>
            <a:r>
              <a:rPr lang="en-US" sz="2700" dirty="0" smtClean="0"/>
              <a:t>But, watch out for hypothesis formulation</a:t>
            </a:r>
          </a:p>
          <a:p>
            <a:r>
              <a:rPr lang="en-US" sz="2700" dirty="0" smtClean="0"/>
              <a:t>And, there are a few violations (will be addressed shortly)</a:t>
            </a:r>
          </a:p>
          <a:p>
            <a:r>
              <a:rPr lang="en-US" sz="2700" dirty="0" smtClean="0"/>
              <a:t>Knowledgebase used matters!!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286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</a:t>
            </a:r>
            <a:r>
              <a:rPr lang="en-US" dirty="0"/>
              <a:t>(K-S)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,  where</a:t>
                </a:r>
                <a:r>
                  <a:rPr lang="en-US" sz="2000" dirty="0"/>
                  <a:t>, B(t) is the Brownian bridge</a:t>
                </a:r>
              </a:p>
              <a:p>
                <a:r>
                  <a:rPr lang="en-US" dirty="0" smtClean="0"/>
                  <a:t>The CDF of K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/(8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r>
                  <a:rPr lang="en-US" dirty="0" smtClean="0"/>
                  <a:t>An empirical distribution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latin typeface="Cambria Math"/>
                  </a:rPr>
                  <a:t> w</a:t>
                </a:r>
                <a:r>
                  <a:rPr lang="en-US" sz="2000" i="1" dirty="0" smtClean="0">
                    <a:latin typeface="Cambria Math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 is the indicator function, equal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 smtClean="0"/>
                  <a:t> and 0 otherwise</a:t>
                </a:r>
              </a:p>
              <a:p>
                <a:r>
                  <a:rPr lang="en-US" dirty="0" smtClean="0"/>
                  <a:t>K-S statistics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)|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9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gkn.files.wordpress.com/2012/04/ks_dem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11"/>
            <a:ext cx="5515612" cy="6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based pathway analysis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/Fisher Exact Test (FET)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Commonly-used applications, </a:t>
            </a:r>
            <a:r>
              <a:rPr lang="en-US" i="1" dirty="0" smtClean="0"/>
              <a:t>pros and cons</a:t>
            </a:r>
          </a:p>
          <a:p>
            <a:r>
              <a:rPr lang="en-US" dirty="0" smtClean="0"/>
              <a:t>The proceedings in pathway analysis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S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078163" y="6553200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33432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0" y="228600"/>
            <a:ext cx="8520111" cy="13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Bradley </a:t>
            </a:r>
            <a:r>
              <a:rPr lang="en-US" dirty="0" err="1"/>
              <a:t>Efron</a:t>
            </a:r>
            <a:r>
              <a:rPr lang="en-US" dirty="0"/>
              <a:t> and Rob </a:t>
            </a:r>
            <a:r>
              <a:rPr lang="en-US" dirty="0" err="1"/>
              <a:t>Tibshirani</a:t>
            </a:r>
            <a:r>
              <a:rPr lang="en-US" dirty="0"/>
              <a:t>. Tech report. August 2006 </a:t>
            </a:r>
            <a:endParaRPr lang="en-US" dirty="0" smtClean="0"/>
          </a:p>
          <a:p>
            <a:r>
              <a:rPr lang="en-US" dirty="0" smtClean="0"/>
              <a:t>Main reference: </a:t>
            </a:r>
            <a:r>
              <a:rPr lang="en-US" dirty="0"/>
              <a:t>Subramanian, </a:t>
            </a:r>
            <a:r>
              <a:rPr lang="en-US" dirty="0" smtClean="0"/>
              <a:t>A, et al. 2005 </a:t>
            </a:r>
            <a:r>
              <a:rPr lang="en-US" dirty="0" smtClean="0">
                <a:solidFill>
                  <a:srgbClr val="000000"/>
                </a:solidFill>
              </a:rPr>
              <a:t>PNAS 102 15545-15550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Major improvement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Maxmean</a:t>
            </a:r>
            <a:r>
              <a:rPr lang="en-US" dirty="0" smtClean="0">
                <a:solidFill>
                  <a:srgbClr val="000000"/>
                </a:solidFill>
              </a:rPr>
              <a:t> statistics for initial gene ranking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Restandardization</a:t>
            </a:r>
            <a:r>
              <a:rPr lang="en-US" dirty="0" smtClean="0">
                <a:solidFill>
                  <a:srgbClr val="000000"/>
                </a:solidFill>
              </a:rPr>
              <a:t> (a combination of randomization and permutation)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" y="1235159"/>
            <a:ext cx="8534400" cy="55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Maxmean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928732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77200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vs. permutation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3" y="1349629"/>
            <a:ext cx="8534400" cy="549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– available gene set collection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" y="1833564"/>
            <a:ext cx="8991600" cy="28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225534"/>
            <a:ext cx="776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GSA R package is </a:t>
            </a:r>
            <a:r>
              <a:rPr lang="en-US" dirty="0"/>
              <a:t>available: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cran.r-project.org/web/packages/GSA/index.html</a:t>
            </a: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Gene set collection can be downloaded from Broad or Stanford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Relax on “strong assumption”</a:t>
            </a:r>
          </a:p>
          <a:p>
            <a:r>
              <a:rPr lang="en-US" dirty="0" smtClean="0"/>
              <a:t>Customized gene set is allowed</a:t>
            </a:r>
          </a:p>
          <a:p>
            <a:r>
              <a:rPr lang="en-US" dirty="0" smtClean="0"/>
              <a:t>Some concerns on the statistical power</a:t>
            </a:r>
          </a:p>
          <a:p>
            <a:r>
              <a:rPr lang="en-US" dirty="0" smtClean="0"/>
              <a:t>Computationally intensive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Metabolic processes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Genes are categorized based on some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9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Major concerns with GO related pathway analysis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Ignore GO hierarchy – treat each term independently</a:t>
            </a:r>
          </a:p>
          <a:p>
            <a:r>
              <a:rPr lang="en-US" sz="2400" dirty="0" smtClean="0"/>
              <a:t>Ignore gene (expression) level/rank</a:t>
            </a:r>
          </a:p>
          <a:p>
            <a:r>
              <a:rPr lang="en-US" sz="2400" dirty="0" smtClean="0"/>
              <a:t>Ignore correlation – assuming genes (in a category) are uncorrelated</a:t>
            </a:r>
          </a:p>
          <a:p>
            <a:r>
              <a:rPr lang="en-US" sz="2400" dirty="0" smtClean="0"/>
              <a:t>Sampling over genes (observation)</a:t>
            </a:r>
          </a:p>
          <a:p>
            <a:r>
              <a:rPr lang="en-US" sz="2400" dirty="0" smtClean="0"/>
              <a:t>All these make</a:t>
            </a:r>
            <a:r>
              <a:rPr lang="en-US" sz="2400" i="1" dirty="0" smtClean="0"/>
              <a:t> p </a:t>
            </a:r>
            <a:r>
              <a:rPr lang="en-US" sz="2400" dirty="0" smtClean="0"/>
              <a:t>values quite unclear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Open web browser and navigate to</a:t>
            </a:r>
            <a:r>
              <a:rPr lang="en-US" smtClean="0">
                <a:solidFill>
                  <a:srgbClr val="000000"/>
                </a:solidFill>
              </a:rPr>
              <a:t> 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http://omicslab.genetics.ac.cn/GOEAST/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2209800" y="6086475"/>
            <a:ext cx="6477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At the header tool bar, click on Tutorial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33" y="-1774"/>
            <a:ext cx="9172730" cy="6858782"/>
            <a:chOff x="5933" y="-1774"/>
            <a:chExt cx="9172730" cy="6858782"/>
          </a:xfrm>
        </p:grpSpPr>
        <p:grpSp>
          <p:nvGrpSpPr>
            <p:cNvPr id="2" name="Group 1"/>
            <p:cNvGrpSpPr/>
            <p:nvPr/>
          </p:nvGrpSpPr>
          <p:grpSpPr>
            <a:xfrm>
              <a:off x="16941" y="-1774"/>
              <a:ext cx="9161722" cy="6858782"/>
              <a:chOff x="-10633" y="-1774"/>
              <a:chExt cx="9161722" cy="6858782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6" y="2406336"/>
                <a:ext cx="9149316" cy="4437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-10633" y="-1774"/>
                <a:ext cx="9161722" cy="3096819"/>
                <a:chOff x="-10633" y="-1774"/>
                <a:chExt cx="9161722" cy="3096819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32" y="23035"/>
                  <a:ext cx="4343399" cy="1197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1129989"/>
                  <a:ext cx="9144000" cy="929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-1774"/>
                  <a:ext cx="5714999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633" y="2066345"/>
                  <a:ext cx="2238375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7742" y="2066345"/>
                  <a:ext cx="1222338" cy="1028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089" y="2066344"/>
                  <a:ext cx="5715000" cy="9970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4935" y="5894629"/>
                <a:ext cx="1295400" cy="866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238" y="4612674"/>
                <a:ext cx="3038475" cy="121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71" y="5791200"/>
                <a:ext cx="1666875" cy="581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928" y="6142633"/>
                <a:ext cx="1333500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028" y="3196478"/>
              <a:ext cx="18669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303" y="3805517"/>
              <a:ext cx="11906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51" y="4121074"/>
              <a:ext cx="952500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 descr="http://jaspar.genereg.net/html/TEMPLATES//jasparlogo_beta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3583187"/>
              <a:ext cx="2185836" cy="147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</a:t>
            </a:r>
            <a:r>
              <a:rPr lang="en-US" i="1" dirty="0" smtClean="0">
                <a:hlinkClick r:id="rId15"/>
              </a:rPr>
              <a:t>www.biobase-international.com/products</a:t>
            </a:r>
            <a:r>
              <a:rPr lang="en-US" i="1" dirty="0" smtClean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</a:t>
            </a:r>
            <a:r>
              <a:rPr lang="en-US" i="1" dirty="0" smtClean="0">
                <a:hlinkClick r:id="rId16"/>
              </a:rPr>
              <a:t>/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dirty="0" smtClean="0"/>
              <a:t>Pathway analysis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/>
              <a:t>Two major statistics approaches: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 _________ with tests are   ________ &amp;  _________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__________ with two major implementations ___________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&amp; _____________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Same number of DEGs and those in a category, what could possibly be matter whether to get a significant p-value _________ 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What are a few known concerns with conventional GO based pathway analysis:   ____________, ____________,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023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dirty="0" smtClean="0"/>
              <a:t>Pathway analysis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Two major statistics approaches: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</a:t>
            </a:r>
            <a:r>
              <a:rPr lang="en-US" sz="2400" dirty="0" err="1" smtClean="0">
                <a:solidFill>
                  <a:srgbClr val="FF0000"/>
                </a:solidFill>
              </a:rPr>
              <a:t>Parametrics</a:t>
            </a:r>
            <a:r>
              <a:rPr lang="en-US" sz="2400" dirty="0" smtClean="0"/>
              <a:t> with tests are   </a:t>
            </a:r>
            <a:r>
              <a:rPr lang="en-US" sz="2400" dirty="0" err="1" smtClean="0">
                <a:solidFill>
                  <a:srgbClr val="FF0000"/>
                </a:solidFill>
              </a:rPr>
              <a:t>hypergeometric</a:t>
            </a:r>
            <a:r>
              <a:rPr lang="en-US" sz="2400" dirty="0" smtClean="0">
                <a:solidFill>
                  <a:srgbClr val="FF0000"/>
                </a:solidFill>
              </a:rPr>
              <a:t> test </a:t>
            </a:r>
            <a:r>
              <a:rPr lang="en-US" sz="2400" dirty="0" smtClean="0"/>
              <a:t>&amp; </a:t>
            </a:r>
            <a:r>
              <a:rPr lang="en-US" sz="2400" dirty="0" smtClean="0">
                <a:solidFill>
                  <a:srgbClr val="FF0000"/>
                </a:solidFill>
              </a:rPr>
              <a:t>Fisher exact test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    Non-</a:t>
            </a:r>
            <a:r>
              <a:rPr lang="en-US" sz="2400" dirty="0" err="1" smtClean="0">
                <a:solidFill>
                  <a:srgbClr val="FF0000"/>
                </a:solidFill>
              </a:rPr>
              <a:t>parametrics</a:t>
            </a:r>
            <a:r>
              <a:rPr lang="en-US" sz="2400" dirty="0" smtClean="0"/>
              <a:t> with two major implementations  </a:t>
            </a:r>
            <a:r>
              <a:rPr lang="en-US" sz="2400" dirty="0" smtClean="0">
                <a:solidFill>
                  <a:srgbClr val="FF0000"/>
                </a:solidFill>
              </a:rPr>
              <a:t>GSEA </a:t>
            </a:r>
            <a:r>
              <a:rPr lang="en-US" sz="2400" dirty="0" smtClean="0"/>
              <a:t> &amp;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GSA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160000"/>
              </a:lnSpc>
              <a:spcAft>
                <a:spcPts val="1200"/>
              </a:spcAft>
            </a:pPr>
            <a:r>
              <a:rPr lang="en-US" sz="2400" dirty="0" smtClean="0"/>
              <a:t>Same number of DEGs and those in a category, what could possibly be matter whether to get a significant p-value </a:t>
            </a:r>
            <a:r>
              <a:rPr lang="en-US" sz="2400" b="1" dirty="0" smtClean="0">
                <a:solidFill>
                  <a:srgbClr val="FF0000"/>
                </a:solidFill>
              </a:rPr>
              <a:t>the universe matters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What are a few known concerns with conventional GO based pathway analysis</a:t>
            </a:r>
            <a:r>
              <a:rPr lang="en-US" sz="2400" dirty="0"/>
              <a:t>: </a:t>
            </a:r>
            <a:r>
              <a:rPr lang="en-US" sz="2400" i="1" dirty="0">
                <a:solidFill>
                  <a:srgbClr val="FF0000"/>
                </a:solidFill>
              </a:rPr>
              <a:t>Ignore GO hierarchy , Ignore gene (expression) </a:t>
            </a:r>
            <a:r>
              <a:rPr lang="en-US" sz="2400" i="1" dirty="0" smtClean="0">
                <a:solidFill>
                  <a:srgbClr val="FF0000"/>
                </a:solidFill>
              </a:rPr>
              <a:t>level/rank</a:t>
            </a:r>
            <a:r>
              <a:rPr lang="en-US" sz="2400" i="1" dirty="0">
                <a:solidFill>
                  <a:srgbClr val="FF0000"/>
                </a:solidFill>
              </a:rPr>
              <a:t>, assuming genes </a:t>
            </a:r>
            <a:r>
              <a:rPr lang="en-US" sz="2400" i="1" dirty="0" smtClean="0">
                <a:solidFill>
                  <a:srgbClr val="FF0000"/>
                </a:solidFill>
              </a:rPr>
              <a:t>are uncorrelated &amp; sampling </a:t>
            </a:r>
            <a:r>
              <a:rPr lang="en-US" sz="2400" i="1" dirty="0">
                <a:solidFill>
                  <a:srgbClr val="FF0000"/>
                </a:solidFill>
              </a:rPr>
              <a:t>over genes 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438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Pathway analysis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major statistics approaches</a:t>
            </a:r>
          </a:p>
          <a:p>
            <a:pPr lvl="1"/>
            <a:r>
              <a:rPr lang="en-US" dirty="0" smtClean="0"/>
              <a:t>Parametric vs. non-</a:t>
            </a:r>
            <a:r>
              <a:rPr lang="en-US" dirty="0" err="1" smtClean="0"/>
              <a:t>parametrics</a:t>
            </a:r>
            <a:endParaRPr lang="en-US" dirty="0" smtClean="0"/>
          </a:p>
          <a:p>
            <a:r>
              <a:rPr lang="en-US" dirty="0" smtClean="0"/>
              <a:t>Many available databases</a:t>
            </a:r>
          </a:p>
          <a:p>
            <a:pPr lvl="1"/>
            <a:r>
              <a:rPr lang="en-US" dirty="0" smtClean="0"/>
              <a:t>Gene Ontology</a:t>
            </a:r>
          </a:p>
          <a:p>
            <a:pPr lvl="1"/>
            <a:r>
              <a:rPr lang="en-US" dirty="0" smtClean="0"/>
              <a:t>KEGG</a:t>
            </a:r>
          </a:p>
          <a:p>
            <a:pPr lvl="1"/>
            <a:r>
              <a:rPr lang="en-US" dirty="0" err="1" smtClean="0"/>
              <a:t>Transfac</a:t>
            </a:r>
            <a:r>
              <a:rPr lang="en-US" dirty="0" smtClean="0"/>
              <a:t> &amp; </a:t>
            </a:r>
            <a:r>
              <a:rPr lang="en-US" dirty="0" err="1" smtClean="0"/>
              <a:t>transpath</a:t>
            </a:r>
            <a:endParaRPr lang="en-US" dirty="0" smtClean="0"/>
          </a:p>
          <a:p>
            <a:r>
              <a:rPr lang="en-US" dirty="0" smtClean="0"/>
              <a:t>A few popular applications </a:t>
            </a:r>
          </a:p>
          <a:p>
            <a:pPr lvl="1"/>
            <a:r>
              <a:rPr lang="en-US" dirty="0" smtClean="0"/>
              <a:t>DAVID (free online)</a:t>
            </a:r>
          </a:p>
          <a:p>
            <a:pPr lvl="1"/>
            <a:r>
              <a:rPr lang="en-US" dirty="0" smtClean="0"/>
              <a:t>GSEA (online and desktop java application)</a:t>
            </a:r>
          </a:p>
          <a:p>
            <a:pPr lvl="1"/>
            <a:r>
              <a:rPr lang="en-US" dirty="0" smtClean="0"/>
              <a:t>GSA (R –package)</a:t>
            </a:r>
          </a:p>
          <a:p>
            <a:pPr lvl="1"/>
            <a:r>
              <a:rPr lang="en-US" dirty="0" smtClean="0"/>
              <a:t>Ingenuity Pathway Analysis (licensed based)</a:t>
            </a:r>
          </a:p>
          <a:p>
            <a:pPr lvl="1"/>
            <a:r>
              <a:rPr lang="en-US" dirty="0" err="1" smtClean="0"/>
              <a:t>Biobase</a:t>
            </a:r>
            <a:r>
              <a:rPr lang="en-US" dirty="0" smtClean="0"/>
              <a:t>/JASPER (license based)</a:t>
            </a:r>
          </a:p>
          <a:p>
            <a:pPr lvl="1"/>
            <a:r>
              <a:rPr lang="en-US" dirty="0" err="1" smtClean="0"/>
              <a:t>GeneGO</a:t>
            </a:r>
            <a:r>
              <a:rPr lang="en-US" dirty="0" smtClean="0"/>
              <a:t> (license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(biological categories)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on tools on the side menu bar to display platforms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6289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here to start an Affymetrix gene expression based analysis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53340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95700" y="46243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1) Choose the species.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3170238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3962400"/>
            <a:ext cx="31527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19500" y="1652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590925" y="4548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981200" y="6353175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The web page will dynamically populate the platforms available for this species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1828800" y="3609975"/>
            <a:ext cx="292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Mus musculus as the species.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2) Choose the microarray platform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16499"/>
          <a:stretch>
            <a:fillRect/>
          </a:stretch>
        </p:blipFill>
        <p:spPr bwMode="auto">
          <a:xfrm>
            <a:off x="1981200" y="990600"/>
            <a:ext cx="343693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17505"/>
          <a:stretch>
            <a:fillRect/>
          </a:stretch>
        </p:blipFill>
        <p:spPr bwMode="auto">
          <a:xfrm>
            <a:off x="1905000" y="4154488"/>
            <a:ext cx="335280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314700" y="1271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162300" y="4740275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981200" y="3762375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mouse genome 430 2.0 Array as the microarray platform. 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3) Select the background (population) type.  Leave  whole chip selected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05000" y="1752600"/>
            <a:ext cx="560705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4003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4) Upload probe set.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Cut and paste list of  Affymetrix probe set IDs from the differentially expressed genes to the entry box .        Use probe set IDs in 72_hr_DEGs_Q_top_500.txt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 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81200" y="1981200"/>
            <a:ext cx="4600575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45399" r="47421" b="41148"/>
          <a:stretch>
            <a:fillRect/>
          </a:stretch>
        </p:blipFill>
        <p:spPr bwMode="auto">
          <a:xfrm>
            <a:off x="2133600" y="5715000"/>
            <a:ext cx="36972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1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1"/>
          <p:cNvSpPr txBox="1">
            <a:spLocks noChangeArrowheads="1"/>
          </p:cNvSpPr>
          <p:nvPr/>
        </p:nvSpPr>
        <p:spPr bwMode="auto">
          <a:xfrm>
            <a:off x="1905000" y="5562600"/>
            <a:ext cx="624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5) Enter a valid email address that you have access to.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Give the analysis a distinct name to identify  it from the results that will be emailed to you.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Click Start analysis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15536" r="10417" b="2745"/>
          <a:stretch>
            <a:fillRect/>
          </a:stretch>
        </p:blipFill>
        <p:spPr bwMode="auto">
          <a:xfrm>
            <a:off x="2209800" y="1295400"/>
            <a:ext cx="4608513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1828800" y="914400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Use the default option for parameter settings.  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7051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3543300" y="3709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2857500" y="4367213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023" r="10156" b="9537"/>
          <a:stretch>
            <a:fillRect/>
          </a:stretch>
        </p:blipFill>
        <p:spPr bwMode="auto">
          <a:xfrm>
            <a:off x="838200" y="1295400"/>
            <a:ext cx="7747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514"/>
          <a:stretch>
            <a:fillRect/>
          </a:stretch>
        </p:blipFill>
        <p:spPr bwMode="auto">
          <a:xfrm>
            <a:off x="1828800" y="1447800"/>
            <a:ext cx="6858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 rot="19405587">
            <a:off x="36957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2057400" y="838200"/>
            <a:ext cx="617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Email notification when analysis is complete</a:t>
            </a:r>
          </a:p>
        </p:txBody>
      </p:sp>
    </p:spTree>
    <p:extLst>
      <p:ext uri="{BB962C8B-B14F-4D97-AF65-F5344CB8AC3E}">
        <p14:creationId xmlns:p14="http://schemas.microsoft.com/office/powerpoint/2010/main" val="38231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4657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/>
          <a:stretch>
            <a:fillRect/>
          </a:stretch>
        </p:blipFill>
        <p:spPr bwMode="auto">
          <a:xfrm>
            <a:off x="5486400" y="1984375"/>
            <a:ext cx="27686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990600" y="1066800"/>
            <a:ext cx="78216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Click on hyperlink to display results in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26724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15495" r="3125" b="70796"/>
          <a:stretch>
            <a:fillRect/>
          </a:stretch>
        </p:blipFill>
        <p:spPr bwMode="auto">
          <a:xfrm>
            <a:off x="1676400" y="914400"/>
            <a:ext cx="68580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5123" r="3125"/>
          <a:stretch>
            <a:fillRect/>
          </a:stretch>
        </p:blipFill>
        <p:spPr bwMode="auto">
          <a:xfrm>
            <a:off x="1676400" y="1981200"/>
            <a:ext cx="68580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247900" y="2947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 rot="19405587">
            <a:off x="2095500" y="47767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19405587">
            <a:off x="6134100" y="4852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619500" y="3786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7581900" y="4167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8267700" y="4319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6348" r="7887" b="10522"/>
          <a:stretch>
            <a:fillRect/>
          </a:stretch>
        </p:blipFill>
        <p:spPr bwMode="auto">
          <a:xfrm>
            <a:off x="685800" y="1447800"/>
            <a:ext cx="7916863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1600200" y="7620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Use Advanced settings to run GO enrichment using Adrian Alexa’s weighting approach.</a:t>
            </a:r>
          </a:p>
        </p:txBody>
      </p:sp>
      <p:sp>
        <p:nvSpPr>
          <p:cNvPr id="65540" name="Text Box 11"/>
          <p:cNvSpPr txBox="1">
            <a:spLocks noChangeArrowheads="1"/>
          </p:cNvSpPr>
          <p:nvPr/>
        </p:nvSpPr>
        <p:spPr bwMode="auto">
          <a:xfrm>
            <a:off x="5638800" y="5562600"/>
            <a:ext cx="3176588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3730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mtClean="0">
                <a:solidFill>
                  <a:srgbClr val="000000"/>
                </a:solidFill>
              </a:rPr>
              <a:t>18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Top 500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11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Top500 WT 15mins</a:t>
            </a: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324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22438"/>
            <a:ext cx="62484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molecular function</a:t>
            </a:r>
            <a:r>
              <a:rPr lang="en-US" sz="280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biological process</a:t>
            </a:r>
            <a:r>
              <a:rPr lang="en-US" sz="280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cellular component</a:t>
            </a:r>
            <a:r>
              <a:rPr lang="en-US" sz="280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12595</TotalTime>
  <Words>3132</Words>
  <Application>Microsoft Office PowerPoint</Application>
  <PresentationFormat>On-screen Show (4:3)</PresentationFormat>
  <Paragraphs>448</Paragraphs>
  <Slides>72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Equation</vt:lpstr>
      <vt:lpstr>Pathway analysis</vt:lpstr>
      <vt:lpstr>The Road to Pathway Analysis</vt:lpstr>
      <vt:lpstr>Acknowledgment</vt:lpstr>
      <vt:lpstr>Objectives</vt:lpstr>
      <vt:lpstr>What do we mean by pathway?</vt:lpstr>
      <vt:lpstr>Gene sets (biological categories)</vt:lpstr>
      <vt:lpstr>Gene Ontology</vt:lpstr>
      <vt:lpstr>GO structure</vt:lpstr>
      <vt:lpstr>Ontologies within GO</vt:lpstr>
      <vt:lpstr>PowerPoint Presentation</vt:lpstr>
      <vt:lpstr>PowerPoint Presentation</vt:lpstr>
      <vt:lpstr>PowerPoint Presentation</vt:lpstr>
      <vt:lpstr>KEGG: Kyoto Encyclopedia of Genes and Genomes</vt:lpstr>
      <vt:lpstr>PowerPoint Presentation</vt:lpstr>
      <vt:lpstr>PowerPoint Presentation</vt:lpstr>
      <vt:lpstr>PowerPoint Presentation</vt:lpstr>
      <vt:lpstr>PowerPoint Presentation</vt:lpstr>
      <vt:lpstr>Signaling Pathways</vt:lpstr>
      <vt:lpstr>Biological Resources Recap</vt:lpstr>
      <vt:lpstr>Biological Resources Recap</vt:lpstr>
      <vt:lpstr>More on gene set collections</vt:lpstr>
      <vt:lpstr>Hypergeometric Distribution</vt:lpstr>
      <vt:lpstr>Hypergeometric distribution</vt:lpstr>
      <vt:lpstr>Rationale (an analogy)</vt:lpstr>
      <vt:lpstr>Hypergeometric Distribution/Test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PowerPoint Presentation</vt:lpstr>
      <vt:lpstr>PowerPoint Presentation</vt:lpstr>
      <vt:lpstr>Pathways Over-represented</vt:lpstr>
      <vt:lpstr>Ingenuity Pathway Analysis (IPA)  --Knowledgebase </vt:lpstr>
      <vt:lpstr>IPA Enrichment Analysis</vt:lpstr>
      <vt:lpstr>IPA Canonical Pathway Over-representation</vt:lpstr>
      <vt:lpstr>Parametric approach summary</vt:lpstr>
      <vt:lpstr>A non-parametric approach</vt:lpstr>
      <vt:lpstr>Kolmogorov-Smirnov (K-S) test</vt:lpstr>
      <vt:lpstr>PowerPoint Presentation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PowerPoint Presentation</vt:lpstr>
      <vt:lpstr>Maxmean statistics</vt:lpstr>
      <vt:lpstr>Randomization vs. permutation</vt:lpstr>
      <vt:lpstr>GSA – available gene set collection</vt:lpstr>
      <vt:lpstr>Non-parametric approach</vt:lpstr>
      <vt:lpstr>Major concerns with GO related pathway analysis</vt:lpstr>
      <vt:lpstr>The universe matters</vt:lpstr>
      <vt:lpstr>Sets are overlapped</vt:lpstr>
      <vt:lpstr>PowerPoint Presentation</vt:lpstr>
      <vt:lpstr>PowerPoint Presentation</vt:lpstr>
      <vt:lpstr>PowerPoint Presentation</vt:lpstr>
      <vt:lpstr>PowerPoint Presentation</vt:lpstr>
      <vt:lpstr>Pathway analysis Recap</vt:lpstr>
      <vt:lpstr>Pathway analysis Recap</vt:lpstr>
      <vt:lpstr>Pathway analysis summary</vt:lpstr>
      <vt:lpstr>Question??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255</cp:revision>
  <dcterms:created xsi:type="dcterms:W3CDTF">2012-06-14T15:06:52Z</dcterms:created>
  <dcterms:modified xsi:type="dcterms:W3CDTF">2012-07-12T14:18:18Z</dcterms:modified>
</cp:coreProperties>
</file>